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2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88" r:id="rId4"/>
    <p:sldId id="293" r:id="rId5"/>
    <p:sldId id="289" r:id="rId6"/>
    <p:sldId id="290" r:id="rId7"/>
    <p:sldId id="294" r:id="rId8"/>
    <p:sldId id="292" r:id="rId9"/>
    <p:sldId id="298" r:id="rId10"/>
    <p:sldId id="291" r:id="rId11"/>
    <p:sldId id="295" r:id="rId12"/>
    <p:sldId id="305" r:id="rId13"/>
    <p:sldId id="296" r:id="rId14"/>
    <p:sldId id="297" r:id="rId15"/>
    <p:sldId id="301" r:id="rId16"/>
    <p:sldId id="302" r:id="rId17"/>
    <p:sldId id="303" r:id="rId18"/>
    <p:sldId id="304" r:id="rId19"/>
    <p:sldId id="306" r:id="rId20"/>
    <p:sldId id="307" r:id="rId21"/>
    <p:sldId id="299" r:id="rId22"/>
    <p:sldId id="309" r:id="rId23"/>
    <p:sldId id="310" r:id="rId24"/>
    <p:sldId id="311" r:id="rId25"/>
    <p:sldId id="313" r:id="rId26"/>
    <p:sldId id="314" r:id="rId27"/>
    <p:sldId id="316" r:id="rId28"/>
    <p:sldId id="317" r:id="rId29"/>
    <p:sldId id="315" r:id="rId30"/>
    <p:sldId id="312" r:id="rId31"/>
    <p:sldId id="319" r:id="rId32"/>
    <p:sldId id="300" r:id="rId33"/>
    <p:sldId id="320" r:id="rId34"/>
    <p:sldId id="287" r:id="rId35"/>
    <p:sldId id="318" r:id="rId36"/>
  </p:sldIdLst>
  <p:sldSz cx="9144000" cy="6858000" type="letter"/>
  <p:notesSz cx="923925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30" autoAdjust="0"/>
    <p:restoredTop sz="82823" autoAdjust="0"/>
  </p:normalViewPr>
  <p:slideViewPr>
    <p:cSldViewPr showGuides="1">
      <p:cViewPr>
        <p:scale>
          <a:sx n="100" d="100"/>
          <a:sy n="100" d="100"/>
        </p:scale>
        <p:origin x="-1944" y="-108"/>
      </p:cViewPr>
      <p:guideLst>
        <p:guide orient="horz" pos="9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127" d="100"/>
          <a:sy n="127" d="100"/>
        </p:scale>
        <p:origin x="-1986" y="-84"/>
      </p:cViewPr>
      <p:guideLst>
        <p:guide orient="horz" pos="2160"/>
        <p:guide pos="291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3675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2400" y="0"/>
            <a:ext cx="40052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A77C0C-88FF-48A3-83E5-E0FACEDD7D22}" type="datetimeFigureOut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5100"/>
            <a:ext cx="40036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2400" y="6515100"/>
            <a:ext cx="4005263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5388D0-B984-4BC9-873F-ADBB1193A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9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3675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2400" y="0"/>
            <a:ext cx="40052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EBD16C-BAA1-4086-B621-75E97144AF21}" type="datetimeFigureOut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06713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925" y="3257550"/>
            <a:ext cx="7391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5100"/>
            <a:ext cx="4003675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2400" y="6515100"/>
            <a:ext cx="4005263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2784C49-5AE7-4DF6-BBC8-A9C314830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14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z="14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z="14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B19F14-6E73-42AD-8835-8FFF0FE0F19C}" type="slidenum">
              <a:rPr lang="en-US" alt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D0065BE-0657-4A47-90AD-C21C55E16B19}" type="datetime4">
              <a:rPr lang="en-US"/>
              <a:pPr>
                <a:defRPr/>
              </a:pPr>
              <a:t>May 8, 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C8372CC-35E2-4BB5-926B-41C942B4E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85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51223-CF78-42D6-A644-018AC9D32FD3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34B42-CB7F-45ED-87FB-67AEF3153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4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AA943-2D5B-43B3-89F6-42FB927E1207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F8C65-7BA6-4C7E-ABBE-D98226AAAE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2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7BB8AF-C16A-4836-A92D-61834B5F0BA5}" type="datetime4">
              <a:rPr lang="en-US"/>
              <a:pPr>
                <a:defRPr/>
              </a:pPr>
              <a:t>May 8, 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836CBE-E19A-4173-8171-F58F36294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9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7AFAD1-7B75-480B-9E81-B995D0E658CA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2CDDAD-83A9-444E-BC88-2719DBDB9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95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BEE075-5EDD-40F8-899D-F0A85DC3C039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B38C65-4FB0-4EF2-83B4-6CB80AAA92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61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3F9402-C678-4E17-9CFB-47D6450846B1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65782E-ACBD-4FCA-9484-D738B7ACE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FF6470-964C-4F8F-82D9-873A212F604F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6E6840-E401-4167-97CC-1278CCEAC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579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619F6-16B8-46B6-9A73-54FB37D7C6DE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AFB9E-7ECD-49DD-A1F8-39D5AA6ECD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870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ACB340-6F12-426E-997B-9942AB04BCC6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2CC8C7-FB8E-426D-ABC3-9F83CF34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36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97B684E-A9C1-4288-9A21-9674696FFA48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8F55D73-66FB-465B-9975-5C2091C3C4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9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4E2B0A9-529A-497B-B837-69223DD7B493}" type="datetime1">
              <a:rPr lang="en-US"/>
              <a:pPr>
                <a:defRPr/>
              </a:pPr>
              <a:t>5/8/2015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E98712D-E997-4F8C-8431-141D3610EC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32" r:id="rId7"/>
    <p:sldLayoutId id="2147484441" r:id="rId8"/>
    <p:sldLayoutId id="2147484442" r:id="rId9"/>
    <p:sldLayoutId id="2147484433" r:id="rId10"/>
    <p:sldLayoutId id="2147484434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057400"/>
            <a:ext cx="7239000" cy="16414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Beginner’s Guide to RTTY Operation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3509963" y="4038600"/>
            <a:ext cx="5334000" cy="1524000"/>
          </a:xfrm>
        </p:spPr>
        <p:txBody>
          <a:bodyPr/>
          <a:lstStyle/>
          <a:p>
            <a:pPr marR="0"/>
            <a:r>
              <a:rPr lang="en-US" altLang="en-US" sz="3200" dirty="0" smtClean="0"/>
              <a:t>SEMDXA Monthly Meeting</a:t>
            </a:r>
          </a:p>
          <a:p>
            <a:pPr marR="0"/>
            <a:r>
              <a:rPr lang="en-US" altLang="en-US" sz="3200" dirty="0" smtClean="0"/>
              <a:t>May 8, 2015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pPr eaLnBrk="1" hangingPunct="1"/>
            <a:fld id="{1649B2C9-92A9-43DE-ACFA-3BDAA5D31F14}" type="slidenum">
              <a:rPr lang="en-US" alt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46" name="TextBox 3"/>
          <p:cNvSpPr txBox="1">
            <a:spLocks noChangeArrowheads="1"/>
          </p:cNvSpPr>
          <p:nvPr/>
        </p:nvSpPr>
        <p:spPr bwMode="auto">
          <a:xfrm>
            <a:off x="5257800" y="6096000"/>
            <a:ext cx="3659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latin typeface="Tw Cen MT" pitchFamily="34" charset="0"/>
              </a:rPr>
              <a:t>Larry Gauthier, K8UT</a:t>
            </a:r>
          </a:p>
        </p:txBody>
      </p:sp>
      <p:pic>
        <p:nvPicPr>
          <p:cNvPr id="1026" name="Picture 2" descr="D:\WebSites\semdxa\Docs\SEMDXAlogo150x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RTTY Speed is Measured in Baud</a:t>
            </a:r>
          </a:p>
          <a:p>
            <a:pPr lvl="1"/>
            <a:r>
              <a:rPr lang="en-US" altLang="en-US" dirty="0" smtClean="0"/>
              <a:t>Four FCC approved amateur baud rates:</a:t>
            </a:r>
          </a:p>
          <a:p>
            <a:pPr lvl="2"/>
            <a:r>
              <a:rPr lang="en-US" altLang="en-US" dirty="0" smtClean="0"/>
              <a:t>45.45 (60wpm), 50 (67wpm), 56 (75 wpm), 75 (100 wpm)</a:t>
            </a:r>
          </a:p>
          <a:p>
            <a:pPr lvl="2"/>
            <a:r>
              <a:rPr lang="en-US" altLang="en-US" dirty="0" smtClean="0"/>
              <a:t>Most amateur RTTY operation is 45.45 baud (60 </a:t>
            </a:r>
            <a:r>
              <a:rPr lang="en-US" altLang="en-US" dirty="0"/>
              <a:t>w</a:t>
            </a:r>
            <a:r>
              <a:rPr lang="en-US" altLang="en-US" dirty="0" smtClean="0"/>
              <a:t>pm)</a:t>
            </a:r>
          </a:p>
          <a:p>
            <a:pPr lvl="1"/>
            <a:r>
              <a:rPr lang="en-US" altLang="en-US" sz="2000" dirty="0" smtClean="0"/>
              <a:t>At 45.45 baud, bit length is 22.002 milliseconds</a:t>
            </a:r>
          </a:p>
          <a:p>
            <a:pPr lvl="1"/>
            <a:r>
              <a:rPr lang="en-US" altLang="en-US" sz="2000" dirty="0"/>
              <a:t>Formula:  </a:t>
            </a:r>
            <a:r>
              <a:rPr lang="en-US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bit length in milliseconds = 1 / baud rate</a:t>
            </a:r>
            <a:endParaRPr lang="en-US" altLang="en-US" sz="2400" dirty="0" smtClean="0"/>
          </a:p>
          <a:p>
            <a:r>
              <a:rPr lang="en-US" altLang="en-US" dirty="0" smtClean="0"/>
              <a:t>Sample RTTY transmission at 45.45 baud</a:t>
            </a:r>
          </a:p>
          <a:p>
            <a:pPr marL="630238" lvl="2" indent="0">
              <a:buNone/>
            </a:pPr>
            <a:r>
              <a:rPr lang="en-US" altLang="en-US" b="1" i="1" dirty="0" smtClean="0"/>
              <a:t>CQ  DE  </a:t>
            </a:r>
            <a:r>
              <a:rPr lang="en-US" altLang="en-US" b="1" i="1" dirty="0"/>
              <a:t>N8SL	 </a:t>
            </a:r>
            <a:r>
              <a:rPr lang="en-US" altLang="en-US" dirty="0" smtClean="0"/>
              <a:t>(12 </a:t>
            </a:r>
            <a:r>
              <a:rPr lang="en-US" altLang="en-US" dirty="0"/>
              <a:t>transmitted </a:t>
            </a:r>
            <a:r>
              <a:rPr lang="en-US" altLang="en-US" dirty="0" smtClean="0"/>
              <a:t>characters, </a:t>
            </a:r>
            <a:r>
              <a:rPr lang="en-US" altLang="en-US" dirty="0"/>
              <a:t>sent 3 times)</a:t>
            </a:r>
            <a:endParaRPr lang="en-US" altLang="en-US" dirty="0" smtClean="0"/>
          </a:p>
          <a:p>
            <a:pPr marL="136525" indent="0">
              <a:buNone/>
            </a:pPr>
            <a:r>
              <a:rPr lang="en-US" altLang="en-US" sz="1800" dirty="0" smtClean="0"/>
              <a:t>-01110=-10111=-00100=-01001=-00001=-00100=</a:t>
            </a:r>
          </a:p>
          <a:p>
            <a:pPr marL="136525" indent="0">
              <a:buNone/>
            </a:pPr>
            <a:r>
              <a:rPr lang="en-US" altLang="en-US" sz="1800" dirty="0" smtClean="0"/>
              <a:t>C               Q           space     D             E            space</a:t>
            </a:r>
          </a:p>
          <a:p>
            <a:pPr marL="136525" indent="0">
              <a:buNone/>
            </a:pPr>
            <a:r>
              <a:rPr lang="en-US" altLang="en-US" sz="1800" dirty="0"/>
              <a:t>-01100=</a:t>
            </a:r>
            <a:r>
              <a:rPr lang="en-US" altLang="en-US" sz="1800" dirty="0" smtClean="0"/>
              <a:t>-11011=-00110=-11111=-00101=-10010=</a:t>
            </a:r>
          </a:p>
          <a:p>
            <a:pPr marL="136525" indent="0">
              <a:buNone/>
            </a:pPr>
            <a:r>
              <a:rPr lang="en-US" altLang="en-US" sz="1800" dirty="0"/>
              <a:t> </a:t>
            </a:r>
            <a:r>
              <a:rPr lang="en-US" altLang="en-US" sz="1800" dirty="0" smtClean="0"/>
              <a:t> N            FIGS       8             LTRS      S             L</a:t>
            </a:r>
            <a:endParaRPr lang="en-US" altLang="en-US" sz="1800" dirty="0"/>
          </a:p>
          <a:p>
            <a:pPr marL="392113" lvl="1" indent="0">
              <a:buNone/>
            </a:pPr>
            <a:endParaRPr lang="en-US" altLang="en-US" dirty="0" smtClean="0"/>
          </a:p>
          <a:p>
            <a:pPr marL="392113" lvl="1" indent="0">
              <a:buNone/>
            </a:pPr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RTTY: The </a:t>
            </a:r>
            <a:r>
              <a:rPr lang="en-US" altLang="en-US" dirty="0" err="1" smtClean="0"/>
              <a:t>Baudot</a:t>
            </a:r>
            <a:r>
              <a:rPr lang="en-US" altLang="en-US" dirty="0" smtClean="0"/>
              <a:t> Code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10</a:t>
            </a:fld>
            <a:endParaRPr lang="en-US" altLang="en-US"/>
          </a:p>
        </p:txBody>
      </p:sp>
      <p:pic>
        <p:nvPicPr>
          <p:cNvPr id="3" name="RTTYforSLAAR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6760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58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/>
              <a:t>What do I need to buy</a:t>
            </a:r>
            <a:r>
              <a:rPr lang="en-US" altLang="en-US" dirty="0" smtClean="0"/>
              <a:t>?</a:t>
            </a:r>
          </a:p>
          <a:p>
            <a:r>
              <a:rPr lang="en-US" altLang="en-US" dirty="0" smtClean="0"/>
              <a:t>Popular scenarios:</a:t>
            </a:r>
            <a:endParaRPr lang="en-US" altLang="en-US" dirty="0"/>
          </a:p>
          <a:p>
            <a:pPr lvl="1"/>
            <a:r>
              <a:rPr lang="en-US" altLang="en-US" dirty="0" smtClean="0"/>
              <a:t>RTTY-equipped transceiver</a:t>
            </a:r>
          </a:p>
          <a:p>
            <a:pPr lvl="1"/>
            <a:r>
              <a:rPr lang="en-US" altLang="en-US" dirty="0" smtClean="0"/>
              <a:t>PC with RTTY software and a transceiver</a:t>
            </a:r>
          </a:p>
          <a:p>
            <a:pPr lvl="1"/>
            <a:r>
              <a:rPr lang="en-US" altLang="en-US" dirty="0" smtClean="0"/>
              <a:t>PC with RTTY software, a TNC, and a transceiver</a:t>
            </a:r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Preparing to Operate RTTY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0028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What do I need to buy?</a:t>
            </a:r>
          </a:p>
          <a:p>
            <a:pPr lvl="1"/>
            <a:r>
              <a:rPr lang="en-US" altLang="en-US" dirty="0" smtClean="0"/>
              <a:t>RTTY-equipped transceiver</a:t>
            </a:r>
          </a:p>
          <a:p>
            <a:pPr lvl="2"/>
            <a:r>
              <a:rPr lang="en-US" altLang="en-US" dirty="0" smtClean="0"/>
              <a:t>All you need is the radio, and maybe a keyboard</a:t>
            </a:r>
          </a:p>
          <a:p>
            <a:pPr lvl="1"/>
            <a:r>
              <a:rPr lang="en-US" altLang="en-US" dirty="0" smtClean="0"/>
              <a:t>PC with RTTY software and a transceiver</a:t>
            </a:r>
          </a:p>
          <a:p>
            <a:pPr lvl="2"/>
            <a:r>
              <a:rPr lang="en-US" altLang="en-US" dirty="0" smtClean="0"/>
              <a:t>RTTY software (most programs are free)</a:t>
            </a:r>
          </a:p>
          <a:p>
            <a:pPr lvl="2"/>
            <a:r>
              <a:rPr lang="en-US" altLang="en-US" dirty="0" smtClean="0"/>
              <a:t>Cables between PC and the radio</a:t>
            </a:r>
          </a:p>
          <a:p>
            <a:pPr lvl="3"/>
            <a:r>
              <a:rPr lang="en-US" altLang="en-US" dirty="0" smtClean="0"/>
              <a:t>Homebrew, commercial cables, commercial interfaces</a:t>
            </a:r>
          </a:p>
          <a:p>
            <a:pPr lvl="1"/>
            <a:r>
              <a:rPr lang="en-US" altLang="en-US" dirty="0" smtClean="0"/>
              <a:t>PC with RTTY software, a TNC, and a transceiver</a:t>
            </a:r>
          </a:p>
          <a:p>
            <a:pPr lvl="2"/>
            <a:r>
              <a:rPr lang="en-US" altLang="en-US" dirty="0"/>
              <a:t>RTTY Software (must have drivers for your TNC)</a:t>
            </a:r>
          </a:p>
          <a:p>
            <a:pPr lvl="2"/>
            <a:r>
              <a:rPr lang="en-US" altLang="en-US" dirty="0" smtClean="0"/>
              <a:t>A </a:t>
            </a:r>
            <a:r>
              <a:rPr lang="en-US" altLang="en-US" dirty="0"/>
              <a:t>TNC (Terminal Node Controller) </a:t>
            </a:r>
            <a:r>
              <a:rPr lang="en-US" altLang="en-US" b="1" i="1" dirty="0"/>
              <a:t>or </a:t>
            </a:r>
            <a:r>
              <a:rPr lang="en-US" altLang="en-US" b="1" i="1" dirty="0" smtClean="0"/>
              <a:t>equivalent*</a:t>
            </a:r>
            <a:endParaRPr lang="en-US" altLang="en-US" b="1" i="1" dirty="0"/>
          </a:p>
          <a:p>
            <a:pPr lvl="2"/>
            <a:r>
              <a:rPr lang="en-US" altLang="en-US" dirty="0" smtClean="0"/>
              <a:t>Cables from PC-to-TNC, TNC-to-Radio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Preparing to Operate RTTY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76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RTTY-equipped transceiver</a:t>
            </a:r>
          </a:p>
          <a:p>
            <a:pPr lvl="2"/>
            <a:r>
              <a:rPr lang="en-US" altLang="en-US" dirty="0" smtClean="0"/>
              <a:t>RTTY encoder and decoder are built-in</a:t>
            </a:r>
          </a:p>
          <a:p>
            <a:pPr lvl="2"/>
            <a:r>
              <a:rPr lang="en-US" altLang="en-US" dirty="0" smtClean="0"/>
              <a:t>Can be used with an optional keyboard</a:t>
            </a:r>
          </a:p>
          <a:p>
            <a:pPr lvl="1"/>
            <a:r>
              <a:rPr lang="en-US" altLang="en-US" dirty="0" smtClean="0"/>
              <a:t>Disadvantages</a:t>
            </a:r>
          </a:p>
          <a:p>
            <a:pPr lvl="2"/>
            <a:r>
              <a:rPr lang="en-US" altLang="en-US" dirty="0" smtClean="0"/>
              <a:t>Expensive radio</a:t>
            </a:r>
          </a:p>
          <a:p>
            <a:pPr lvl="2"/>
            <a:r>
              <a:rPr lang="en-US" altLang="en-US" dirty="0" smtClean="0"/>
              <a:t>Minimal functionality (*)</a:t>
            </a:r>
          </a:p>
          <a:p>
            <a:pPr lvl="2"/>
            <a:r>
              <a:rPr lang="en-US" altLang="en-US" dirty="0" smtClean="0"/>
              <a:t>No log integration</a:t>
            </a:r>
          </a:p>
          <a:p>
            <a:pPr lvl="2"/>
            <a:r>
              <a:rPr lang="en-US" altLang="en-US" dirty="0" smtClean="0"/>
              <a:t>Limited function keys</a:t>
            </a:r>
          </a:p>
          <a:p>
            <a:pPr lvl="2"/>
            <a:r>
              <a:rPr lang="en-US" altLang="en-US" dirty="0" smtClean="0"/>
              <a:t>Poor contest exchange</a:t>
            </a:r>
          </a:p>
          <a:p>
            <a:pPr lvl="2"/>
            <a:endParaRPr lang="en-US" altLang="en-US" dirty="0"/>
          </a:p>
          <a:p>
            <a:pPr marL="630238" lvl="2" indent="0">
              <a:buNone/>
            </a:pPr>
            <a:r>
              <a:rPr lang="en-US" altLang="en-US" i="1" dirty="0" smtClean="0"/>
              <a:t>This is the least popular method</a:t>
            </a:r>
          </a:p>
          <a:p>
            <a:pPr marL="630238" lvl="2" indent="0">
              <a:buNone/>
            </a:pPr>
            <a:r>
              <a:rPr lang="en-US" altLang="en-US" i="1" dirty="0" smtClean="0"/>
              <a:t>(easy, expensive, few features)</a:t>
            </a:r>
            <a:endParaRPr lang="en-US" alt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/>
              <a:t>Connecting the </a:t>
            </a:r>
            <a:r>
              <a:rPr lang="en-US" altLang="en-US" dirty="0" smtClean="0"/>
              <a:t>Components</a:t>
            </a:r>
            <a:endParaRPr lang="en-US" altLang="en-US" dirty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13</a:t>
            </a:fld>
            <a:endParaRPr lang="en-US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763" y="3562349"/>
            <a:ext cx="2566550" cy="10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029200"/>
            <a:ext cx="2338387" cy="89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8149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/>
              <a:t>PC </a:t>
            </a:r>
            <a:r>
              <a:rPr lang="en-US" altLang="en-US" dirty="0" smtClean="0"/>
              <a:t>with </a:t>
            </a:r>
            <a:r>
              <a:rPr lang="en-US" altLang="en-US" dirty="0"/>
              <a:t>RTTY software and a transceiver</a:t>
            </a:r>
          </a:p>
          <a:p>
            <a:pPr lvl="2"/>
            <a:r>
              <a:rPr lang="en-US" altLang="en-US" dirty="0" smtClean="0"/>
              <a:t>Software: MMTTY, </a:t>
            </a:r>
            <a:r>
              <a:rPr lang="en-US" altLang="en-US" dirty="0" err="1" smtClean="0"/>
              <a:t>fldigi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WinWarbler</a:t>
            </a:r>
            <a:r>
              <a:rPr lang="en-US" altLang="en-US" dirty="0" smtClean="0"/>
              <a:t>… others </a:t>
            </a:r>
          </a:p>
          <a:p>
            <a:pPr lvl="2"/>
            <a:r>
              <a:rPr lang="en-US" altLang="en-US" dirty="0" smtClean="0"/>
              <a:t>Homebrew or commercial interface and cables</a:t>
            </a:r>
          </a:p>
          <a:p>
            <a:pPr lvl="2"/>
            <a:endParaRPr lang="en-US" altLang="en-US" dirty="0"/>
          </a:p>
          <a:p>
            <a:pPr marL="630238" lvl="2" indent="0">
              <a:buNone/>
            </a:pPr>
            <a:r>
              <a:rPr lang="en-US" altLang="en-US" i="1" dirty="0"/>
              <a:t>This is the </a:t>
            </a:r>
            <a:r>
              <a:rPr lang="en-US" altLang="en-US" i="1" dirty="0" smtClean="0"/>
              <a:t>most </a:t>
            </a:r>
            <a:r>
              <a:rPr lang="en-US" altLang="en-US" i="1" dirty="0"/>
              <a:t>popular </a:t>
            </a:r>
            <a:r>
              <a:rPr lang="en-US" altLang="en-US" i="1" dirty="0" smtClean="0"/>
              <a:t>method</a:t>
            </a:r>
          </a:p>
          <a:p>
            <a:pPr marL="630238" lvl="2" indent="0">
              <a:buNone/>
            </a:pPr>
            <a:r>
              <a:rPr lang="en-US" altLang="en-US" i="1" dirty="0"/>
              <a:t>(easy, </a:t>
            </a:r>
            <a:r>
              <a:rPr lang="en-US" altLang="en-US" i="1" dirty="0" smtClean="0"/>
              <a:t>cheap, full-featured)</a:t>
            </a:r>
            <a:endParaRPr lang="en-US" altLang="en-US" i="1" dirty="0"/>
          </a:p>
          <a:p>
            <a:pPr marL="630238" lvl="2" indent="0">
              <a:buNone/>
            </a:pPr>
            <a:endParaRPr lang="en-US" altLang="en-US" i="1" dirty="0"/>
          </a:p>
          <a:p>
            <a:pPr lvl="2"/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14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166812" y="4876800"/>
            <a:ext cx="5310189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1166812" y="5181600"/>
            <a:ext cx="5310188" cy="1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438400" y="4583668"/>
            <a:ext cx="1753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Push to Talk (PTT)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41518" y="4876800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AFSK or FSK input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166812" y="5486400"/>
            <a:ext cx="5310188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438400" y="5181600"/>
            <a:ext cx="2478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Rx audio out to PC mic In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22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and 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receive audio</a:t>
            </a:r>
          </a:p>
          <a:p>
            <a:pPr lvl="1"/>
            <a:r>
              <a:rPr lang="en-US" altLang="en-US" dirty="0" smtClean="0"/>
              <a:t>A microphone plugged into PC mic input</a:t>
            </a:r>
          </a:p>
          <a:p>
            <a:pPr lvl="1"/>
            <a:r>
              <a:rPr lang="en-US" altLang="en-US" dirty="0" smtClean="0"/>
              <a:t>Direct front/rear panel jack to PC mic/aux input</a:t>
            </a:r>
          </a:p>
          <a:p>
            <a:pPr lvl="1"/>
            <a:r>
              <a:rPr lang="en-US" altLang="en-US" dirty="0" smtClean="0"/>
              <a:t>Direct but add an audio isolation transformer</a:t>
            </a:r>
          </a:p>
          <a:p>
            <a:pPr lvl="1"/>
            <a:r>
              <a:rPr lang="en-US" altLang="en-US" dirty="0" smtClean="0"/>
              <a:t>USB cable with audio codecs</a:t>
            </a:r>
          </a:p>
          <a:p>
            <a:pPr lvl="1"/>
            <a:r>
              <a:rPr lang="en-US" altLang="en-US" dirty="0" smtClean="0"/>
              <a:t>Commercial interfaces</a:t>
            </a:r>
          </a:p>
          <a:p>
            <a:pPr lvl="2"/>
            <a:r>
              <a:rPr lang="en-US" altLang="en-US" sz="1800" dirty="0" err="1" smtClean="0"/>
              <a:t>microHAM</a:t>
            </a:r>
            <a:r>
              <a:rPr lang="en-US" altLang="en-US" sz="1800" dirty="0" smtClean="0"/>
              <a:t>, West Mountain Radio, MFJ, others…</a:t>
            </a:r>
            <a:endParaRPr lang="en-US" alt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1166812" y="5486400"/>
            <a:ext cx="5310188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438400" y="5181600"/>
            <a:ext cx="2478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Rx audio out to PC mic In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25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and 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</a:t>
            </a:r>
            <a:r>
              <a:rPr lang="en-US" altLang="en-US" b="1" dirty="0" smtClean="0"/>
              <a:t>PTT for transmit</a:t>
            </a:r>
          </a:p>
          <a:p>
            <a:pPr lvl="1"/>
            <a:r>
              <a:rPr lang="en-US" altLang="en-US" dirty="0" smtClean="0"/>
              <a:t>PC serial port DTR/RTS pins to ACC jack </a:t>
            </a:r>
            <a:r>
              <a:rPr lang="en-US" altLang="en-US" dirty="0" err="1" smtClean="0"/>
              <a:t>Tx</a:t>
            </a:r>
            <a:r>
              <a:rPr lang="en-US" altLang="en-US" dirty="0" smtClean="0"/>
              <a:t> line</a:t>
            </a:r>
          </a:p>
          <a:p>
            <a:pPr lvl="2"/>
            <a:r>
              <a:rPr lang="en-US" altLang="en-US" dirty="0" smtClean="0"/>
              <a:t>Requires simple one resistor, one transistor buffer</a:t>
            </a:r>
          </a:p>
          <a:p>
            <a:pPr lvl="1"/>
            <a:r>
              <a:rPr lang="en-US" altLang="en-US" dirty="0" smtClean="0"/>
              <a:t>PC USB-to-serial adapter (FTDI chipset recommended)</a:t>
            </a:r>
          </a:p>
          <a:p>
            <a:pPr lvl="2"/>
            <a:r>
              <a:rPr lang="en-US" altLang="en-US" dirty="0" smtClean="0"/>
              <a:t>Requires </a:t>
            </a:r>
            <a:r>
              <a:rPr lang="en-US" altLang="en-US" dirty="0"/>
              <a:t>simple one resistor, one transistor buffer</a:t>
            </a:r>
          </a:p>
          <a:p>
            <a:pPr lvl="1"/>
            <a:r>
              <a:rPr lang="en-US" altLang="en-US" dirty="0" smtClean="0"/>
              <a:t>Commercial interface</a:t>
            </a:r>
          </a:p>
          <a:p>
            <a:pPr lvl="1"/>
            <a:r>
              <a:rPr lang="en-US" altLang="en-US" i="1" dirty="0" smtClean="0"/>
              <a:t>*VOX* - if using AFSK. No PTT circuit needed</a:t>
            </a:r>
            <a:endParaRPr lang="en-US" alt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16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166812" y="4876800"/>
            <a:ext cx="5310189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438400" y="4583668"/>
            <a:ext cx="1753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Push to Talk (PTT)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41984"/>
            <a:ext cx="35814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393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and 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</a:t>
            </a:r>
            <a:r>
              <a:rPr lang="en-US" altLang="en-US" b="1" dirty="0" smtClean="0"/>
              <a:t>AFSK transmit</a:t>
            </a:r>
          </a:p>
          <a:p>
            <a:pPr lvl="1"/>
            <a:r>
              <a:rPr lang="en-US" altLang="en-US" dirty="0"/>
              <a:t>Direct </a:t>
            </a:r>
            <a:r>
              <a:rPr lang="en-US" altLang="en-US" dirty="0" smtClean="0"/>
              <a:t>front panel mic input or rear </a:t>
            </a:r>
            <a:r>
              <a:rPr lang="en-US" altLang="en-US" dirty="0"/>
              <a:t>panel </a:t>
            </a:r>
            <a:r>
              <a:rPr lang="en-US" altLang="en-US" dirty="0" smtClean="0"/>
              <a:t>aux jack </a:t>
            </a:r>
            <a:r>
              <a:rPr lang="en-US" altLang="en-US" dirty="0"/>
              <a:t>to PC </a:t>
            </a:r>
            <a:r>
              <a:rPr lang="en-US" altLang="en-US" dirty="0" smtClean="0"/>
              <a:t>speaker or Aux audio output</a:t>
            </a:r>
            <a:endParaRPr lang="en-US" altLang="en-US" dirty="0"/>
          </a:p>
          <a:p>
            <a:pPr lvl="1"/>
            <a:r>
              <a:rPr lang="en-US" altLang="en-US" dirty="0"/>
              <a:t>Direct but add an audio isolation transformer</a:t>
            </a:r>
          </a:p>
          <a:p>
            <a:pPr lvl="1"/>
            <a:r>
              <a:rPr lang="en-US" altLang="en-US" dirty="0"/>
              <a:t>USB cable with audio </a:t>
            </a:r>
            <a:r>
              <a:rPr lang="en-US" altLang="en-US" dirty="0" smtClean="0"/>
              <a:t>codecs (radios with USB out)</a:t>
            </a:r>
            <a:endParaRPr lang="en-US" altLang="en-US" dirty="0"/>
          </a:p>
          <a:p>
            <a:pPr lvl="1"/>
            <a:r>
              <a:rPr lang="en-US" altLang="en-US" dirty="0"/>
              <a:t>Commercial interfaces</a:t>
            </a:r>
          </a:p>
          <a:p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17</a:t>
            </a:fld>
            <a:endParaRPr lang="en-US" alt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166812" y="5181600"/>
            <a:ext cx="5310188" cy="1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441518" y="4876800"/>
            <a:ext cx="1173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AFSK input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98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and 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</a:t>
            </a:r>
            <a:r>
              <a:rPr lang="en-US" altLang="en-US" b="1" dirty="0" smtClean="0"/>
              <a:t>FSK transmit</a:t>
            </a:r>
          </a:p>
          <a:p>
            <a:pPr lvl="1"/>
            <a:r>
              <a:rPr lang="en-US" altLang="en-US" dirty="0"/>
              <a:t>PC serial port </a:t>
            </a:r>
            <a:r>
              <a:rPr lang="en-US" altLang="en-US" dirty="0" smtClean="0"/>
              <a:t>Data out pin </a:t>
            </a:r>
            <a:r>
              <a:rPr lang="en-US" altLang="en-US" dirty="0"/>
              <a:t>to ACC jack </a:t>
            </a:r>
            <a:r>
              <a:rPr lang="en-US" altLang="en-US" dirty="0" smtClean="0"/>
              <a:t>FSK </a:t>
            </a:r>
            <a:r>
              <a:rPr lang="en-US" altLang="en-US" dirty="0"/>
              <a:t>line</a:t>
            </a:r>
          </a:p>
          <a:p>
            <a:pPr lvl="2"/>
            <a:r>
              <a:rPr lang="en-US" altLang="en-US" dirty="0"/>
              <a:t>Requires simple one resistor, one transistor buffer</a:t>
            </a:r>
          </a:p>
          <a:p>
            <a:pPr lvl="1"/>
            <a:r>
              <a:rPr lang="en-US" altLang="en-US" dirty="0"/>
              <a:t>PC USB-to-serial adapter (FTDI chipset recommended)</a:t>
            </a:r>
          </a:p>
          <a:p>
            <a:pPr lvl="1"/>
            <a:r>
              <a:rPr lang="en-US" altLang="en-US" dirty="0"/>
              <a:t>Commercial interface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18</a:t>
            </a:fld>
            <a:endParaRPr lang="en-US" alt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166812" y="5181600"/>
            <a:ext cx="5310188" cy="1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441518" y="4876800"/>
            <a:ext cx="1034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FSK input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319712"/>
            <a:ext cx="1914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8162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a TNC and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a TNC</a:t>
            </a:r>
            <a:endParaRPr lang="en-US" altLang="en-US" dirty="0"/>
          </a:p>
          <a:p>
            <a:pPr lvl="1"/>
            <a:r>
              <a:rPr lang="en-US" altLang="en-US" dirty="0" smtClean="0"/>
              <a:t>Software: MMTTY, </a:t>
            </a:r>
            <a:r>
              <a:rPr lang="en-US" altLang="en-US" dirty="0" err="1" smtClean="0"/>
              <a:t>fldigi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WinWarbler</a:t>
            </a:r>
            <a:r>
              <a:rPr lang="en-US" altLang="en-US" dirty="0" smtClean="0"/>
              <a:t>… others</a:t>
            </a:r>
          </a:p>
          <a:p>
            <a:pPr lvl="2"/>
            <a:r>
              <a:rPr lang="en-US" altLang="en-US" dirty="0" smtClean="0"/>
              <a:t>Requires driver support for your model TNC </a:t>
            </a:r>
          </a:p>
          <a:p>
            <a:pPr lvl="1"/>
            <a:r>
              <a:rPr lang="en-US" altLang="en-US" dirty="0" smtClean="0"/>
              <a:t>Serial cable from PC to TNC (serial port or USB)</a:t>
            </a:r>
          </a:p>
          <a:p>
            <a:pPr lvl="1"/>
            <a:r>
              <a:rPr lang="en-US" altLang="en-US" dirty="0" smtClean="0"/>
              <a:t>Three cables between TNC and transceiver</a:t>
            </a:r>
          </a:p>
          <a:p>
            <a:pPr marL="914400" lvl="3" indent="0">
              <a:buNone/>
            </a:pPr>
            <a:r>
              <a:rPr lang="en-US" altLang="en-US" dirty="0" smtClean="0"/>
              <a:t>(see previous slide)</a:t>
            </a:r>
          </a:p>
          <a:p>
            <a:pPr lvl="2"/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19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074634" y="4876800"/>
            <a:ext cx="2478566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074634" y="5181600"/>
            <a:ext cx="2478564" cy="2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647626" y="4583668"/>
            <a:ext cx="1753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Push to Talk (PTT)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51715" y="4876800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AFSK or FSK input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074634" y="5486400"/>
            <a:ext cx="2478564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074634" y="5193268"/>
            <a:ext cx="2260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Rx audio out to TNC In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671" y="4795838"/>
            <a:ext cx="143476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 flipH="1">
            <a:off x="1143000" y="5170662"/>
            <a:ext cx="1420672" cy="22606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66800" y="4876800"/>
            <a:ext cx="14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Serial or USB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05400" y="5934670"/>
            <a:ext cx="34994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altLang="en-US" dirty="0" smtClean="0"/>
              <a:t>The middle of the popularity ratings</a:t>
            </a:r>
          </a:p>
          <a:p>
            <a:pPr marL="0" lvl="2"/>
            <a:r>
              <a:rPr lang="en-US" altLang="en-US" i="1" dirty="0" smtClean="0"/>
              <a:t>(hard, expensive, </a:t>
            </a:r>
            <a:r>
              <a:rPr lang="en-US" altLang="en-US" i="1" dirty="0"/>
              <a:t>full-featured)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721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Agenda</a:t>
            </a:r>
          </a:p>
          <a:p>
            <a:pPr lvl="1"/>
            <a:r>
              <a:rPr lang="en-US" altLang="en-US" dirty="0" smtClean="0"/>
              <a:t>Digital Mode Anatomy</a:t>
            </a:r>
          </a:p>
          <a:p>
            <a:pPr marL="1143000" lvl="4" indent="0">
              <a:buNone/>
            </a:pPr>
            <a:r>
              <a:rPr lang="en-US" altLang="en-US" i="1" dirty="0" smtClean="0"/>
              <a:t>Compare CW to RTTY</a:t>
            </a:r>
          </a:p>
          <a:p>
            <a:pPr lvl="1"/>
            <a:r>
              <a:rPr lang="en-US" altLang="en-US" dirty="0" smtClean="0"/>
              <a:t>Preparing to Operate RTTY</a:t>
            </a:r>
          </a:p>
          <a:p>
            <a:pPr marL="1143000" lvl="4" indent="0">
              <a:buNone/>
            </a:pPr>
            <a:r>
              <a:rPr lang="en-US" altLang="en-US" i="1" dirty="0" smtClean="0"/>
              <a:t>Create Your Shopping List</a:t>
            </a:r>
          </a:p>
          <a:p>
            <a:pPr lvl="1"/>
            <a:r>
              <a:rPr lang="en-US" altLang="en-US" dirty="0" smtClean="0"/>
              <a:t>Connecting the RTTY Components</a:t>
            </a:r>
          </a:p>
          <a:p>
            <a:pPr marL="1143000" lvl="4" indent="0">
              <a:buNone/>
            </a:pPr>
            <a:r>
              <a:rPr lang="en-US" altLang="en-US" i="1" dirty="0" smtClean="0"/>
              <a:t>Insert Tab A in Slot B</a:t>
            </a:r>
          </a:p>
          <a:p>
            <a:pPr lvl="1"/>
            <a:r>
              <a:rPr lang="en-US" altLang="en-US" dirty="0" smtClean="0"/>
              <a:t>Operating RTTY Using MMTTY</a:t>
            </a:r>
          </a:p>
          <a:p>
            <a:pPr marL="1143000" lvl="4" indent="0">
              <a:buNone/>
            </a:pPr>
            <a:r>
              <a:rPr lang="en-US" altLang="en-US" i="1" dirty="0" smtClean="0"/>
              <a:t>Can You Hear Me Now?</a:t>
            </a:r>
          </a:p>
          <a:p>
            <a:pPr lvl="1"/>
            <a:r>
              <a:rPr lang="en-US" altLang="en-US" dirty="0" smtClean="0"/>
              <a:t>Stuff to Avoid</a:t>
            </a:r>
          </a:p>
          <a:p>
            <a:pPr marL="1143000" lvl="4" indent="0">
              <a:buNone/>
            </a:pPr>
            <a:r>
              <a:rPr lang="en-US" altLang="en-US" i="1" dirty="0" smtClean="0"/>
              <a:t>Learn from My Mistakes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Beginner’s Guide to </a:t>
            </a:r>
            <a:r>
              <a:rPr lang="en-US" altLang="en-US" dirty="0" smtClean="0"/>
              <a:t>RTTY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PC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with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RTTY software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a TNC and </a:t>
            </a:r>
            <a:r>
              <a:rPr lang="en-US" altLang="en-US" dirty="0">
                <a:solidFill>
                  <a:schemeClr val="bg1">
                    <a:lumMod val="75000"/>
                  </a:schemeClr>
                </a:solidFill>
              </a:rPr>
              <a:t>a </a:t>
            </a:r>
            <a:r>
              <a:rPr lang="en-US" altLang="en-US" dirty="0" smtClean="0">
                <a:solidFill>
                  <a:schemeClr val="bg1">
                    <a:lumMod val="75000"/>
                  </a:schemeClr>
                </a:solidFill>
              </a:rPr>
              <a:t>transceiver</a:t>
            </a:r>
          </a:p>
          <a:p>
            <a:r>
              <a:rPr lang="en-US" altLang="en-US" dirty="0" smtClean="0"/>
              <a:t>Options for connecting </a:t>
            </a:r>
            <a:r>
              <a:rPr lang="en-US" altLang="en-US" b="1" i="1" dirty="0" smtClean="0"/>
              <a:t>“or Equivalent”</a:t>
            </a:r>
          </a:p>
          <a:p>
            <a:pPr lvl="1"/>
            <a:r>
              <a:rPr lang="en-US" altLang="en-US" dirty="0" smtClean="0"/>
              <a:t>TNC is replaced by Single Board Computer: Arduino</a:t>
            </a:r>
            <a:endParaRPr lang="en-US" altLang="en-US" i="1" dirty="0"/>
          </a:p>
          <a:p>
            <a:pPr lvl="1"/>
            <a:r>
              <a:rPr lang="en-US" altLang="en-US" dirty="0" smtClean="0"/>
              <a:t>Software: On PC, MMTTY on N1MM and 2Tone</a:t>
            </a:r>
            <a:endParaRPr lang="en-US" altLang="en-US" i="1" dirty="0" smtClean="0"/>
          </a:p>
          <a:p>
            <a:pPr lvl="1"/>
            <a:r>
              <a:rPr lang="en-US" altLang="en-US" dirty="0" smtClean="0"/>
              <a:t>Software: On Arduino, </a:t>
            </a:r>
            <a:r>
              <a:rPr lang="en-US" altLang="en-US" dirty="0" err="1" smtClean="0"/>
              <a:t>tinyFSK</a:t>
            </a:r>
            <a:r>
              <a:rPr lang="en-US" altLang="en-US" dirty="0" smtClean="0"/>
              <a:t> (free) by Andy K0SM</a:t>
            </a:r>
          </a:p>
          <a:p>
            <a:pPr lvl="2"/>
            <a:r>
              <a:rPr lang="en-US" altLang="en-US" dirty="0" smtClean="0"/>
              <a:t>Serial cable from PC to SBC (serial port or USB)</a:t>
            </a:r>
          </a:p>
          <a:p>
            <a:pPr lvl="2"/>
            <a:r>
              <a:rPr lang="en-US" altLang="en-US" dirty="0" smtClean="0"/>
              <a:t>Two cables between TNC and transceiver</a:t>
            </a:r>
          </a:p>
          <a:p>
            <a:pPr lvl="2"/>
            <a:r>
              <a:rPr lang="en-US" altLang="en-US" dirty="0" smtClean="0"/>
              <a:t>One audio cable from PC to transceiver</a:t>
            </a:r>
          </a:p>
          <a:p>
            <a:pPr marL="914400" lvl="3" indent="0">
              <a:buNone/>
            </a:pPr>
            <a:endParaRPr lang="en-US" altLang="en-US" dirty="0" smtClean="0"/>
          </a:p>
          <a:p>
            <a:pPr lvl="2"/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Connecting the Components</a:t>
            </a:r>
            <a:endParaRPr lang="en-US" altLang="en-US" dirty="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20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074634" y="4876800"/>
            <a:ext cx="2478566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074634" y="5181600"/>
            <a:ext cx="2478564" cy="2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11819"/>
            <a:ext cx="938213" cy="127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90" y="4680227"/>
            <a:ext cx="2413210" cy="9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647626" y="4583668"/>
            <a:ext cx="1753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Push to Talk (PTT)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51715" y="4876800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AFSK or FSK input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143000" y="5486400"/>
            <a:ext cx="5334000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074634" y="5181600"/>
            <a:ext cx="2478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Rx audio out to PC mic In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143000" y="5170662"/>
            <a:ext cx="1906904" cy="22606"/>
          </a:xfrm>
          <a:prstGeom prst="straightConnector1">
            <a:avLst/>
          </a:prstGeom>
          <a:ln w="254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004" y="4654411"/>
            <a:ext cx="944563" cy="69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347305" y="4876800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Serial to USB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8954" y="5685543"/>
            <a:ext cx="56387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</a:rPr>
              <a:t>2Tone interface now available!</a:t>
            </a:r>
          </a:p>
          <a:p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</a:rPr>
              <a:t>Raspberry Pi version coming soon!</a:t>
            </a:r>
            <a:endParaRPr lang="en-US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637" y="6162596"/>
            <a:ext cx="270625" cy="345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1527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/>
              <a:t>Operating RTTY Using MMTTY</a:t>
            </a:r>
          </a:p>
          <a:p>
            <a:pPr marL="1143000" lvl="4" indent="0">
              <a:buNone/>
            </a:pPr>
            <a:r>
              <a:rPr lang="en-US" altLang="en-US" i="1" dirty="0"/>
              <a:t>Can You Hear Me Now</a:t>
            </a:r>
            <a:r>
              <a:rPr lang="en-US" altLang="en-US" i="1" dirty="0" smtClean="0"/>
              <a:t>?</a:t>
            </a:r>
          </a:p>
          <a:p>
            <a:pPr lvl="1"/>
            <a:r>
              <a:rPr lang="en-US" altLang="en-US" dirty="0" smtClean="0"/>
              <a:t>MMTTY as a stand-alone program</a:t>
            </a:r>
          </a:p>
          <a:p>
            <a:pPr lvl="2"/>
            <a:r>
              <a:rPr lang="en-US" altLang="en-US" dirty="0" smtClean="0"/>
              <a:t>But MMTTY can be used as a slave app beneath many logging programs (N1MM, </a:t>
            </a:r>
            <a:r>
              <a:rPr lang="en-US" altLang="en-US" dirty="0" err="1" smtClean="0"/>
              <a:t>WinTest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DXLabs</a:t>
            </a:r>
            <a:r>
              <a:rPr lang="en-US" altLang="en-US" dirty="0" smtClean="0"/>
              <a:t>, HRD, </a:t>
            </a:r>
            <a:r>
              <a:rPr lang="en-US" altLang="en-US" dirty="0" err="1" smtClean="0"/>
              <a:t>WinWarbler</a:t>
            </a:r>
            <a:r>
              <a:rPr lang="en-US" altLang="en-US" dirty="0" smtClean="0"/>
              <a:t>, DX4Win, …)</a:t>
            </a:r>
            <a:endParaRPr lang="en-US" alt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152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/>
              <a:t>MMTTY as a standalone </a:t>
            </a:r>
            <a:r>
              <a:rPr lang="en-US" altLang="en-US" dirty="0" smtClean="0"/>
              <a:t>program</a:t>
            </a:r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22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6671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1200" y="449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</a:rPr>
              <a:t>Screenshot – the MMTTY application window</a:t>
            </a:r>
            <a:endParaRPr lang="en-US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88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Step 1 - MMTTY  Go / No-Go Test</a:t>
            </a:r>
            <a:endParaRPr lang="en-US" altLang="en-US" i="1" dirty="0" smtClean="0"/>
          </a:p>
          <a:p>
            <a:pPr lvl="1"/>
            <a:r>
              <a:rPr lang="en-US" altLang="en-US" dirty="0" smtClean="0"/>
              <a:t>Is receive working?</a:t>
            </a:r>
          </a:p>
          <a:p>
            <a:pPr lvl="1"/>
            <a:r>
              <a:rPr lang="en-US" altLang="en-US" dirty="0" smtClean="0"/>
              <a:t>Is transmit working?</a:t>
            </a:r>
            <a:endParaRPr lang="en-US" alt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8629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media"/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MMTTYLaunch.MP4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4" name="MMTTYLaunch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" y="0"/>
            <a:ext cx="8635242" cy="6477000"/>
          </a:xfrm>
        </p:spPr>
      </p:pic>
    </p:spTree>
    <p:extLst>
      <p:ext uri="{BB962C8B-B14F-4D97-AF65-F5344CB8AC3E}">
        <p14:creationId xmlns:p14="http://schemas.microsoft.com/office/powerpoint/2010/main" val="5296107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Step 2 – Tune and Decode a RTTY Signal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345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FirstRTTYrcv.mp4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26</a:t>
            </a:fld>
            <a:endParaRPr lang="en-US" altLang="en-US"/>
          </a:p>
        </p:txBody>
      </p:sp>
      <p:pic>
        <p:nvPicPr>
          <p:cNvPr id="3" name="FirstRTTYrcv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8686800" cy="6515671"/>
          </a:xfrm>
        </p:spPr>
      </p:pic>
    </p:spTree>
    <p:extLst>
      <p:ext uri="{BB962C8B-B14F-4D97-AF65-F5344CB8AC3E}">
        <p14:creationId xmlns:p14="http://schemas.microsoft.com/office/powerpoint/2010/main" val="22294479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Step 3 – My First QSO</a:t>
            </a:r>
          </a:p>
          <a:p>
            <a:pPr lvl="1"/>
            <a:r>
              <a:rPr lang="en-US" altLang="en-US" dirty="0" smtClean="0"/>
              <a:t>BUT – before doing that…</a:t>
            </a:r>
          </a:p>
          <a:p>
            <a:pPr lvl="2"/>
            <a:r>
              <a:rPr lang="en-US" altLang="en-US" dirty="0" smtClean="0"/>
              <a:t>Examine/adjust the Function Key assignments</a:t>
            </a:r>
            <a:endParaRPr lang="en-US" altLang="en-US" dirty="0"/>
          </a:p>
          <a:p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27</a:t>
            </a:fld>
            <a:endParaRPr lang="en-US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765665"/>
            <a:ext cx="5638800" cy="411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05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Step 3 – My First QSO</a:t>
            </a:r>
          </a:p>
          <a:p>
            <a:pPr lvl="1"/>
            <a:r>
              <a:rPr lang="en-US" altLang="en-US" dirty="0" smtClean="0"/>
              <a:t>BUT – before doing that…</a:t>
            </a:r>
          </a:p>
          <a:p>
            <a:pPr lvl="2"/>
            <a:r>
              <a:rPr lang="en-US" altLang="en-US" dirty="0" smtClean="0"/>
              <a:t>Examine/adjust the Function Key assignments</a:t>
            </a:r>
          </a:p>
          <a:p>
            <a:pPr lvl="3"/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Call 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CQ            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CQ 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CQ DE %m %m PSE K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\</a:t>
            </a:r>
            <a:endParaRPr lang="pt-BR" alt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3"/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Call CQing station 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%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 %c DE %m %m %m K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\</a:t>
            </a:r>
            <a:endParaRPr lang="pt-BR" alt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3"/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Send signal report 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TU 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UR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%r %r DE 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%m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K \</a:t>
            </a:r>
          </a:p>
          <a:p>
            <a:pPr lvl="3"/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Start Tx            %c DE %m FB %n  </a:t>
            </a:r>
            <a:endParaRPr lang="pt-BR" alt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3"/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End Tx                BTU %n %</a:t>
            </a:r>
            <a:r>
              <a:rPr lang="pt-BR" alt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 DE %m </a:t>
            </a:r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K \</a:t>
            </a:r>
          </a:p>
          <a:p>
            <a:pPr lvl="3"/>
            <a:r>
              <a:rPr lang="pt-BR" altLang="en-US" sz="2000" dirty="0" smtClean="0">
                <a:latin typeface="Consolas" panose="020B0609020204030204" pitchFamily="49" charset="0"/>
                <a:cs typeface="Consolas" panose="020B0609020204030204" pitchFamily="49" charset="0"/>
              </a:rPr>
              <a:t>End QSO               73 %n %c DE %m SK \</a:t>
            </a:r>
            <a:endParaRPr lang="en-US" alt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99573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MyFirstQSO.mp4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29</a:t>
            </a:fld>
            <a:endParaRPr lang="en-US" altLang="en-US"/>
          </a:p>
        </p:txBody>
      </p:sp>
      <p:pic>
        <p:nvPicPr>
          <p:cNvPr id="3" name="MyFirstQS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8610600" cy="6458516"/>
          </a:xfrm>
        </p:spPr>
      </p:pic>
    </p:spTree>
    <p:extLst>
      <p:ext uri="{BB962C8B-B14F-4D97-AF65-F5344CB8AC3E}">
        <p14:creationId xmlns:p14="http://schemas.microsoft.com/office/powerpoint/2010/main" val="35380056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Morse Code Character Set (42)</a:t>
            </a:r>
          </a:p>
          <a:p>
            <a:pPr lvl="1"/>
            <a:r>
              <a:rPr lang="en-US" altLang="en-US" dirty="0" smtClean="0"/>
              <a:t>Upper-case characters: A - Z</a:t>
            </a:r>
          </a:p>
          <a:p>
            <a:pPr lvl="1"/>
            <a:r>
              <a:rPr lang="en-US" altLang="en-US" dirty="0" smtClean="0"/>
              <a:t>Numbers: 0 - 9</a:t>
            </a:r>
          </a:p>
          <a:p>
            <a:pPr lvl="1"/>
            <a:r>
              <a:rPr lang="en-US" altLang="en-US" dirty="0" smtClean="0"/>
              <a:t>Some punctuation:</a:t>
            </a:r>
          </a:p>
          <a:p>
            <a:pPr marL="914400" lvl="3" indent="0">
              <a:buNone/>
            </a:pPr>
            <a:r>
              <a:rPr lang="en-US" altLang="en-US" sz="2400" b="1" dirty="0" smtClean="0"/>
              <a:t> /  ,  .  ?  –   </a:t>
            </a:r>
            <a:r>
              <a:rPr lang="en-US" altLang="en-US" sz="2400" dirty="0" smtClean="0"/>
              <a:t>(plus newest </a:t>
            </a:r>
            <a:r>
              <a:rPr lang="en-US" altLang="en-US" sz="2800" b="1" dirty="0" smtClean="0"/>
              <a:t>@</a:t>
            </a:r>
            <a:r>
              <a:rPr lang="en-US" altLang="en-US" sz="2400" dirty="0" smtClean="0"/>
              <a:t> for email)</a:t>
            </a:r>
          </a:p>
          <a:p>
            <a:pPr lvl="1"/>
            <a:r>
              <a:rPr lang="en-US" altLang="en-US" dirty="0" err="1" smtClean="0"/>
              <a:t>Prosigns</a:t>
            </a:r>
            <a:r>
              <a:rPr lang="en-US" altLang="en-US" dirty="0" smtClean="0"/>
              <a:t>:</a:t>
            </a:r>
          </a:p>
          <a:p>
            <a:pPr lvl="2"/>
            <a:r>
              <a:rPr lang="en-US" altLang="en-US" dirty="0" smtClean="0"/>
              <a:t>Error, Break, End-of-Transmission, End-of-QSO, Wait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CW: The Morse Code - 1836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7229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Learn from My Mistakes</a:t>
            </a:r>
          </a:p>
          <a:p>
            <a:pPr lvl="1"/>
            <a:r>
              <a:rPr lang="en-US" altLang="en-US" smtClean="0">
                <a:latin typeface="Consolas" panose="020B0609020204030204" pitchFamily="49" charset="0"/>
                <a:cs typeface="Consolas" panose="020B0609020204030204" pitchFamily="49" charset="0"/>
              </a:rPr>
              <a:t>26,551 RTTY QSOs</a:t>
            </a:r>
          </a:p>
          <a:p>
            <a:pPr lvl="1"/>
            <a:r>
              <a:rPr lang="en-US" altLang="en-US" smtClean="0">
                <a:latin typeface="Consolas" panose="020B0609020204030204" pitchFamily="49" charset="0"/>
                <a:cs typeface="Consolas" panose="020B0609020204030204" pitchFamily="49" charset="0"/>
              </a:rPr>
              <a:t>330 </a:t>
            </a:r>
            <a:r>
              <a:rPr lang="en-US" alt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DXCC Countries Worked/Confirmed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Operating RTTY with MMTTY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68307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Learn from My Mistakes</a:t>
            </a:r>
          </a:p>
          <a:p>
            <a:pPr lvl="1"/>
            <a:r>
              <a:rPr lang="en-US" altLang="en-US" dirty="0" smtClean="0"/>
              <a:t>Do not try to decode non-ham RTTY signals</a:t>
            </a:r>
          </a:p>
          <a:p>
            <a:pPr lvl="2"/>
            <a:r>
              <a:rPr lang="en-US" altLang="en-US" dirty="0" smtClean="0"/>
              <a:t>Non-standard baud and shift, usually encrypted</a:t>
            </a:r>
          </a:p>
          <a:p>
            <a:pPr lvl="1"/>
            <a:r>
              <a:rPr lang="en-US" altLang="en-US" dirty="0"/>
              <a:t>Do not operate out-of-band for US stations</a:t>
            </a:r>
          </a:p>
          <a:p>
            <a:pPr lvl="2"/>
            <a:r>
              <a:rPr lang="en-US" altLang="en-US" dirty="0"/>
              <a:t>Understand </a:t>
            </a:r>
            <a:r>
              <a:rPr lang="en-US" altLang="en-US" i="1" dirty="0"/>
              <a:t>FCC Band Allocations</a:t>
            </a:r>
            <a:r>
              <a:rPr lang="en-US" altLang="en-US" dirty="0"/>
              <a:t> </a:t>
            </a:r>
            <a:r>
              <a:rPr lang="en-US" altLang="en-US" b="1" dirty="0"/>
              <a:t>vs</a:t>
            </a:r>
            <a:r>
              <a:rPr lang="en-US" altLang="en-US" dirty="0"/>
              <a:t> </a:t>
            </a:r>
            <a:r>
              <a:rPr lang="en-US" altLang="en-US" i="1" dirty="0"/>
              <a:t>ARRL Band Plans</a:t>
            </a:r>
          </a:p>
          <a:p>
            <a:pPr lvl="3"/>
            <a:r>
              <a:rPr lang="en-US" altLang="en-US" dirty="0"/>
              <a:t>Post an ARRL RTTY Band Plan map in your shack</a:t>
            </a:r>
          </a:p>
          <a:p>
            <a:pPr lvl="3"/>
            <a:r>
              <a:rPr lang="en-US" altLang="en-US" dirty="0" smtClean="0"/>
              <a:t>Some WARC </a:t>
            </a:r>
            <a:r>
              <a:rPr lang="en-US" altLang="en-US" dirty="0"/>
              <a:t>bands have </a:t>
            </a:r>
            <a:r>
              <a:rPr lang="en-US" altLang="en-US" dirty="0" smtClean="0"/>
              <a:t>narrow </a:t>
            </a:r>
            <a:r>
              <a:rPr lang="en-US" alt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(10 KHz!)</a:t>
            </a:r>
            <a:r>
              <a:rPr lang="en-US" altLang="en-US" dirty="0" smtClean="0"/>
              <a:t> RTTY plans</a:t>
            </a:r>
            <a:endParaRPr lang="en-US" altLang="en-US" dirty="0"/>
          </a:p>
          <a:p>
            <a:pPr lvl="2"/>
            <a:r>
              <a:rPr lang="en-US" altLang="en-US" dirty="0" smtClean="0"/>
              <a:t>Popular RTTY frequencies – just remember #84</a:t>
            </a:r>
          </a:p>
          <a:p>
            <a:pPr lvl="3"/>
            <a:r>
              <a:rPr lang="en-US" altLang="en-US" dirty="0" smtClean="0"/>
              <a:t>3.584,  7.034</a:t>
            </a:r>
            <a:r>
              <a:rPr lang="en-US" altLang="en-US" sz="1000" dirty="0" smtClean="0"/>
              <a:t>(DX)</a:t>
            </a:r>
            <a:r>
              <a:rPr lang="en-US" altLang="en-US" dirty="0" smtClean="0"/>
              <a:t>/7.084</a:t>
            </a:r>
            <a:r>
              <a:rPr lang="en-US" altLang="en-US" sz="1000" dirty="0" smtClean="0"/>
              <a:t>(US)</a:t>
            </a:r>
            <a:r>
              <a:rPr lang="en-US" altLang="en-US" dirty="0" smtClean="0"/>
              <a:t>,  14.084,  21.084,  28.084</a:t>
            </a:r>
          </a:p>
          <a:p>
            <a:pPr lvl="1"/>
            <a:r>
              <a:rPr lang="en-US" altLang="en-US" dirty="0" smtClean="0"/>
              <a:t>Examine the advantages and disadvantages of</a:t>
            </a:r>
            <a:br>
              <a:rPr lang="en-US" altLang="en-US" dirty="0" smtClean="0"/>
            </a:br>
            <a:r>
              <a:rPr lang="en-US" altLang="en-US" dirty="0" smtClean="0"/>
              <a:t>AFSK vs FSK operation</a:t>
            </a:r>
          </a:p>
          <a:p>
            <a:pPr lvl="2"/>
            <a:r>
              <a:rPr lang="en-US" altLang="en-US" dirty="0" smtClean="0"/>
              <a:t>If you choose AFSK, monitor your ALC and audio levels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Stuff to Avoid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480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Learn from My Mistakes</a:t>
            </a:r>
          </a:p>
          <a:p>
            <a:pPr lvl="1"/>
            <a:r>
              <a:rPr lang="en-US" altLang="en-US" dirty="0" smtClean="0"/>
              <a:t>Using AFC is easy, but…</a:t>
            </a:r>
          </a:p>
          <a:p>
            <a:pPr lvl="2"/>
            <a:r>
              <a:rPr lang="en-US" altLang="en-US" dirty="0" smtClean="0"/>
              <a:t>When using FSK results in RX / TX frequency skew</a:t>
            </a:r>
          </a:p>
          <a:p>
            <a:pPr lvl="2"/>
            <a:r>
              <a:rPr lang="en-US" altLang="en-US" dirty="0" smtClean="0"/>
              <a:t>With AFSK, can shift frequencies down enough for 2</a:t>
            </a:r>
            <a:r>
              <a:rPr lang="en-US" altLang="en-US" baseline="30000" dirty="0" smtClean="0"/>
              <a:t>nd</a:t>
            </a:r>
            <a:r>
              <a:rPr lang="en-US" altLang="en-US" dirty="0" smtClean="0"/>
              <a:t> harmonics to be in the </a:t>
            </a:r>
            <a:r>
              <a:rPr lang="en-US" altLang="en-US" dirty="0" err="1" smtClean="0"/>
              <a:t>Tx</a:t>
            </a:r>
            <a:r>
              <a:rPr lang="en-US" altLang="en-US" dirty="0" smtClean="0"/>
              <a:t> passband</a:t>
            </a:r>
          </a:p>
          <a:p>
            <a:pPr lvl="1"/>
            <a:r>
              <a:rPr lang="en-US" altLang="en-US" dirty="0" smtClean="0"/>
              <a:t>Reverse RTTY – “You’re Upside Down”</a:t>
            </a:r>
          </a:p>
          <a:p>
            <a:pPr lvl="2"/>
            <a:r>
              <a:rPr lang="en-US" altLang="en-US" dirty="0" smtClean="0"/>
              <a:t>Some radios operate RTTY from USB, others from LSB</a:t>
            </a:r>
          </a:p>
          <a:p>
            <a:pPr lvl="3"/>
            <a:r>
              <a:rPr lang="en-US" altLang="en-US" dirty="0" smtClean="0"/>
              <a:t>Mark/Space = Low/Hi   </a:t>
            </a:r>
            <a:r>
              <a:rPr lang="en-US" altLang="en-US" i="1" dirty="0" smtClean="0"/>
              <a:t>vs</a:t>
            </a:r>
            <a:r>
              <a:rPr lang="en-US" altLang="en-US" dirty="0" smtClean="0"/>
              <a:t>   Mark/Space = Hi/Low</a:t>
            </a:r>
          </a:p>
          <a:p>
            <a:pPr lvl="1"/>
            <a:r>
              <a:rPr lang="en-US" altLang="en-US" dirty="0" smtClean="0"/>
              <a:t>Smoke test - power ratings for radio, amp, antenna</a:t>
            </a:r>
          </a:p>
          <a:p>
            <a:pPr lvl="2"/>
            <a:r>
              <a:rPr lang="en-US" altLang="en-US" dirty="0" smtClean="0"/>
              <a:t>Unlike phone or CW, RTTY is continuous duty </a:t>
            </a:r>
            <a:r>
              <a:rPr lang="en-US" altLang="en-US" dirty="0" err="1" smtClean="0"/>
              <a:t>Tx</a:t>
            </a:r>
            <a:endParaRPr lang="en-US" altLang="en-US" dirty="0" smtClean="0"/>
          </a:p>
          <a:p>
            <a:pPr marL="630238" lvl="2" indent="0">
              <a:buNone/>
            </a:pP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Stuff to Avoid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900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Learn from My Mistakes</a:t>
            </a:r>
          </a:p>
          <a:p>
            <a:pPr lvl="1"/>
            <a:r>
              <a:rPr lang="en-US" altLang="en-US" dirty="0" smtClean="0"/>
              <a:t>Avoid issues with USB-to-serial adapters</a:t>
            </a:r>
          </a:p>
          <a:p>
            <a:pPr lvl="2"/>
            <a:r>
              <a:rPr lang="en-US" altLang="en-US" dirty="0" smtClean="0"/>
              <a:t>Generally FTDI chipsets are your safest choice</a:t>
            </a:r>
          </a:p>
          <a:p>
            <a:pPr lvl="1"/>
            <a:r>
              <a:rPr lang="en-US" altLang="en-US" dirty="0"/>
              <a:t>Recognize shift-LTRS and </a:t>
            </a:r>
            <a:r>
              <a:rPr lang="en-US" altLang="en-US" dirty="0" smtClean="0"/>
              <a:t>shift-FIGS problems</a:t>
            </a:r>
          </a:p>
          <a:p>
            <a:pPr lvl="2"/>
            <a:r>
              <a:rPr lang="en-US" altLang="en-US" dirty="0" smtClean="0"/>
              <a:t>Most likely replacement: adjacent row of keys</a:t>
            </a:r>
          </a:p>
          <a:p>
            <a:pPr lvl="2"/>
            <a:r>
              <a:rPr lang="en-US" altLang="en-US" dirty="0" smtClean="0"/>
              <a:t>When you see letters and expected numbers, or see numbers and expected letters</a:t>
            </a:r>
          </a:p>
          <a:p>
            <a:pPr lvl="2"/>
            <a:r>
              <a:rPr lang="en-US" altLang="en-US" dirty="0" smtClean="0"/>
              <a:t>Most common examples</a:t>
            </a:r>
          </a:p>
          <a:p>
            <a:pPr lvl="3"/>
            <a:r>
              <a:rPr lang="en-US" altLang="en-US" dirty="0" smtClean="0"/>
              <a:t>Signal report: </a:t>
            </a:r>
            <a:r>
              <a:rPr lang="en-US" altLang="en-US" b="1" dirty="0" smtClean="0"/>
              <a:t>TOO </a:t>
            </a:r>
            <a:r>
              <a:rPr lang="en-US" altLang="en-US" b="1" dirty="0" err="1" smtClean="0"/>
              <a:t>TOO</a:t>
            </a:r>
            <a:r>
              <a:rPr lang="en-US" altLang="en-US" b="1" dirty="0" smtClean="0"/>
              <a:t>   </a:t>
            </a:r>
            <a:r>
              <a:rPr lang="en-US" altLang="en-US" sz="1400" dirty="0" smtClean="0"/>
              <a:t>(599 599)</a:t>
            </a:r>
          </a:p>
          <a:p>
            <a:pPr lvl="3"/>
            <a:r>
              <a:rPr lang="en-US" altLang="en-US" dirty="0" smtClean="0"/>
              <a:t>Contest serial number: </a:t>
            </a:r>
            <a:r>
              <a:rPr lang="en-US" altLang="en-US" b="1" dirty="0" smtClean="0"/>
              <a:t>PPQ </a:t>
            </a:r>
            <a:r>
              <a:rPr lang="en-US" altLang="en-US" b="1" dirty="0" err="1" smtClean="0"/>
              <a:t>PPQ</a:t>
            </a:r>
            <a:r>
              <a:rPr lang="en-US" altLang="en-US" b="1" dirty="0" smtClean="0"/>
              <a:t>    </a:t>
            </a:r>
            <a:r>
              <a:rPr lang="en-US" altLang="en-US" sz="1400" dirty="0" smtClean="0"/>
              <a:t>(001 001)</a:t>
            </a:r>
          </a:p>
          <a:p>
            <a:pPr lvl="3"/>
            <a:r>
              <a:rPr lang="en-US" altLang="en-US" dirty="0" smtClean="0"/>
              <a:t>You own </a:t>
            </a:r>
            <a:r>
              <a:rPr lang="en-US" altLang="en-US" dirty="0" err="1" smtClean="0"/>
              <a:t>callsign</a:t>
            </a:r>
            <a:r>
              <a:rPr lang="en-US" altLang="en-US" dirty="0" smtClean="0"/>
              <a:t>: </a:t>
            </a:r>
            <a:r>
              <a:rPr lang="en-US" altLang="en-US" b="1" dirty="0" smtClean="0"/>
              <a:t>K875 </a:t>
            </a:r>
            <a:r>
              <a:rPr lang="en-US" altLang="en-US" b="1" dirty="0" err="1" smtClean="0"/>
              <a:t>K875</a:t>
            </a:r>
            <a:r>
              <a:rPr lang="en-US" altLang="en-US" b="1" dirty="0" smtClean="0"/>
              <a:t>    </a:t>
            </a:r>
            <a:r>
              <a:rPr lang="en-US" altLang="en-US" sz="1400" dirty="0" smtClean="0"/>
              <a:t>(K8UT K8UT)</a:t>
            </a: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Stuff to Avoid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305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057400"/>
            <a:ext cx="7239000" cy="16414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Beginner’s Guide to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RTTY Operation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2286000" y="4038600"/>
            <a:ext cx="6248400" cy="1524000"/>
          </a:xfrm>
        </p:spPr>
        <p:txBody>
          <a:bodyPr/>
          <a:lstStyle/>
          <a:p>
            <a:pPr marR="0"/>
            <a:r>
              <a:rPr lang="en-US" altLang="en-US" sz="4800" b="1" dirty="0" smtClean="0">
                <a:solidFill>
                  <a:srgbClr val="FF0000"/>
                </a:solidFill>
              </a:rPr>
              <a:t>The End … almost</a:t>
            </a: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pPr eaLnBrk="1" hangingPunct="1"/>
            <a:fld id="{1649B2C9-92A9-43DE-ACFA-3BDAA5D31F14}" type="slidenum">
              <a:rPr lang="en-US" altLang="en-US" smtClean="0">
                <a:solidFill>
                  <a:srgbClr val="FFFFFF"/>
                </a:solidFill>
              </a:rPr>
              <a:pPr eaLnBrk="1" hangingPunct="1"/>
              <a:t>34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46" name="TextBox 3"/>
          <p:cNvSpPr txBox="1">
            <a:spLocks noChangeArrowheads="1"/>
          </p:cNvSpPr>
          <p:nvPr/>
        </p:nvSpPr>
        <p:spPr bwMode="auto">
          <a:xfrm>
            <a:off x="5257800" y="6096000"/>
            <a:ext cx="3659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200">
                <a:latin typeface="Tw Cen MT" pitchFamily="34" charset="0"/>
              </a:rPr>
              <a:t>Larry Gauthier, K8UT</a:t>
            </a: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541" y="533400"/>
            <a:ext cx="29146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048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K</a:t>
            </a:r>
            <a:r>
              <a:rPr lang="en-US" altLang="en-US" dirty="0" smtClean="0"/>
              <a:t>8UTn1mmSO2Vk1n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35</a:t>
            </a:fld>
            <a:endParaRPr lang="en-US" altLang="en-US"/>
          </a:p>
        </p:txBody>
      </p:sp>
      <p:pic>
        <p:nvPicPr>
          <p:cNvPr id="3" name="K8UTn1mmSO2Vk1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0"/>
            <a:ext cx="9143999" cy="5714498"/>
          </a:xfrm>
        </p:spPr>
      </p:pic>
      <p:sp>
        <p:nvSpPr>
          <p:cNvPr id="4" name="TextBox 3"/>
          <p:cNvSpPr txBox="1"/>
          <p:nvPr/>
        </p:nvSpPr>
        <p:spPr>
          <a:xfrm>
            <a:off x="2438400" y="5879068"/>
            <a:ext cx="4358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K8UT’s contest RTTY configuration </a:t>
            </a:r>
            <a:r>
              <a:rPr lang="en-US" smtClean="0"/>
              <a:t>for SO2V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4782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Morse Code Architecture</a:t>
            </a:r>
          </a:p>
          <a:p>
            <a:pPr lvl="1"/>
            <a:r>
              <a:rPr lang="en-US" altLang="en-US" dirty="0" smtClean="0"/>
              <a:t>Asynchronous transmission</a:t>
            </a:r>
          </a:p>
          <a:p>
            <a:pPr lvl="2"/>
            <a:r>
              <a:rPr lang="en-US" altLang="en-US" dirty="0" smtClean="0"/>
              <a:t>No prior agreement on speed</a:t>
            </a:r>
          </a:p>
          <a:p>
            <a:pPr lvl="2"/>
            <a:r>
              <a:rPr lang="en-US" altLang="en-US" dirty="0" smtClean="0"/>
              <a:t>CW speed is deduced from element times</a:t>
            </a:r>
          </a:p>
          <a:p>
            <a:pPr lvl="3"/>
            <a:r>
              <a:rPr lang="en-US" altLang="en-US" dirty="0" smtClean="0"/>
              <a:t>Dots = 1 timing element long</a:t>
            </a:r>
          </a:p>
          <a:p>
            <a:pPr lvl="3"/>
            <a:r>
              <a:rPr lang="en-US" altLang="en-US" dirty="0" smtClean="0"/>
              <a:t>Dashes = 3 timing elements long</a:t>
            </a:r>
          </a:p>
          <a:p>
            <a:pPr lvl="3"/>
            <a:r>
              <a:rPr lang="en-US" altLang="en-US" dirty="0" smtClean="0"/>
              <a:t>Intra-character </a:t>
            </a:r>
            <a:r>
              <a:rPr lang="en-US" altLang="en-US" dirty="0"/>
              <a:t>spacing = </a:t>
            </a:r>
            <a:r>
              <a:rPr lang="en-US" altLang="en-US" dirty="0" smtClean="0"/>
              <a:t>1 </a:t>
            </a:r>
            <a:r>
              <a:rPr lang="en-US" altLang="en-US" dirty="0"/>
              <a:t>timing element long</a:t>
            </a:r>
          </a:p>
          <a:p>
            <a:pPr lvl="3"/>
            <a:r>
              <a:rPr lang="en-US" altLang="en-US" dirty="0" smtClean="0"/>
              <a:t>Inter-character </a:t>
            </a:r>
            <a:r>
              <a:rPr lang="en-US" altLang="en-US" dirty="0"/>
              <a:t>spacing = </a:t>
            </a:r>
            <a:r>
              <a:rPr lang="en-US" altLang="en-US" dirty="0" smtClean="0"/>
              <a:t>3 </a:t>
            </a:r>
            <a:r>
              <a:rPr lang="en-US" altLang="en-US" dirty="0"/>
              <a:t>timing </a:t>
            </a:r>
            <a:r>
              <a:rPr lang="en-US" altLang="en-US" dirty="0" smtClean="0"/>
              <a:t>elements long</a:t>
            </a:r>
          </a:p>
          <a:p>
            <a:pPr lvl="3"/>
            <a:r>
              <a:rPr lang="en-US" altLang="en-US" dirty="0" smtClean="0"/>
              <a:t>Inter-word spacing = 6 </a:t>
            </a:r>
            <a:r>
              <a:rPr lang="en-US" altLang="en-US" dirty="0"/>
              <a:t>timing elements long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Variable character lengths</a:t>
            </a:r>
          </a:p>
          <a:p>
            <a:pPr lvl="2"/>
            <a:r>
              <a:rPr lang="en-US" altLang="en-US" dirty="0" smtClean="0"/>
              <a:t>Shortest character = E = </a:t>
            </a:r>
            <a:r>
              <a:rPr lang="en-US" altLang="en-US" dirty="0"/>
              <a:t>1 timing element long</a:t>
            </a:r>
            <a:endParaRPr lang="en-US" altLang="en-US" dirty="0" smtClean="0"/>
          </a:p>
          <a:p>
            <a:pPr lvl="2"/>
            <a:r>
              <a:rPr lang="en-US" altLang="en-US" dirty="0" smtClean="0"/>
              <a:t>Longest character = </a:t>
            </a:r>
            <a:r>
              <a:rPr lang="en-US" altLang="en-US" sz="2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altLang="en-US" dirty="0" smtClean="0"/>
              <a:t> = </a:t>
            </a:r>
            <a:r>
              <a:rPr lang="en-US" altLang="en-US" dirty="0"/>
              <a:t>19 timing </a:t>
            </a:r>
            <a:r>
              <a:rPr lang="en-US" altLang="en-US" dirty="0" smtClean="0"/>
              <a:t>elements </a:t>
            </a:r>
            <a:r>
              <a:rPr lang="en-US" altLang="en-US" dirty="0"/>
              <a:t>long</a:t>
            </a: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CW: The Morse Code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397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Speed in measured in Words Per Minute (WPM)</a:t>
            </a:r>
          </a:p>
          <a:p>
            <a:pPr lvl="1"/>
            <a:r>
              <a:rPr lang="en-US" altLang="en-US" dirty="0" smtClean="0"/>
              <a:t>Special word : </a:t>
            </a:r>
            <a:r>
              <a:rPr lang="en-US" altLang="en-US" b="1" i="1" dirty="0" smtClean="0"/>
              <a:t>Paris  </a:t>
            </a:r>
            <a:r>
              <a:rPr lang="en-US" altLang="en-US" sz="2000" dirty="0" smtClean="0"/>
              <a:t>(50 time elements)</a:t>
            </a:r>
          </a:p>
          <a:p>
            <a:pPr marL="914400" lvl="3" indent="0">
              <a:buNone/>
            </a:pPr>
            <a:r>
              <a:rPr lang="en-US" altLang="en-US" sz="2400" b="1" dirty="0" smtClean="0"/>
              <a:t>. _ _ .   . _   . _ .   . .   . . . </a:t>
            </a:r>
          </a:p>
          <a:p>
            <a:pPr marL="914400" lvl="3" indent="0">
              <a:buNone/>
            </a:pPr>
            <a:endParaRPr lang="en-US" altLang="en-US" sz="2400" b="1" dirty="0" smtClean="0"/>
          </a:p>
          <a:p>
            <a:pPr lvl="1"/>
            <a:r>
              <a:rPr lang="en-US" altLang="en-US" sz="2000" b="1" dirty="0" smtClean="0"/>
              <a:t>At 60 WPM a </a:t>
            </a:r>
            <a:r>
              <a:rPr lang="en-US" altLang="en-US" sz="2000" b="1" dirty="0"/>
              <a:t>dot = </a:t>
            </a:r>
            <a:r>
              <a:rPr lang="en-US" altLang="en-US" sz="2000" b="1" dirty="0" smtClean="0"/>
              <a:t>20 </a:t>
            </a:r>
            <a:r>
              <a:rPr lang="en-US" altLang="en-US" sz="2000" b="1" dirty="0"/>
              <a:t>milliseconds, </a:t>
            </a:r>
            <a:r>
              <a:rPr lang="en-US" altLang="en-US" sz="2000" b="1" dirty="0" smtClean="0"/>
              <a:t>a dash </a:t>
            </a:r>
            <a:r>
              <a:rPr lang="en-US" altLang="en-US" sz="2000" b="1" dirty="0"/>
              <a:t>= </a:t>
            </a:r>
            <a:r>
              <a:rPr lang="en-US" altLang="en-US" sz="2000" b="1" dirty="0" smtClean="0"/>
              <a:t>60 </a:t>
            </a:r>
            <a:r>
              <a:rPr lang="en-US" altLang="en-US" sz="2000" b="1" dirty="0"/>
              <a:t>milliseconds</a:t>
            </a:r>
          </a:p>
          <a:p>
            <a:pPr lvl="2"/>
            <a:r>
              <a:rPr lang="en-US" altLang="en-US" sz="2000" dirty="0" smtClean="0"/>
              <a:t>Formula:  </a:t>
            </a:r>
            <a:r>
              <a:rPr lang="en-US" alt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timing element length = 1.2/words per minute</a:t>
            </a:r>
            <a:endParaRPr lang="en-US" altLang="en-US" sz="2400" dirty="0" smtClean="0"/>
          </a:p>
          <a:p>
            <a:r>
              <a:rPr lang="en-US" altLang="en-US" dirty="0" smtClean="0"/>
              <a:t>Sample CW transmission at 60 WPM</a:t>
            </a:r>
          </a:p>
          <a:p>
            <a:pPr marL="630238" lvl="2" indent="0">
              <a:buNone/>
            </a:pPr>
            <a:r>
              <a:rPr lang="en-US" altLang="en-US" b="1" i="1" dirty="0" smtClean="0"/>
              <a:t>CQ  DE  N8SL	</a:t>
            </a:r>
            <a:r>
              <a:rPr lang="en-US" altLang="en-US" dirty="0" smtClean="0"/>
              <a:t>(8 transmitted characters, sent 3 times)</a:t>
            </a:r>
          </a:p>
          <a:p>
            <a:pPr marL="392113" lvl="1" indent="0">
              <a:buNone/>
            </a:pPr>
            <a:r>
              <a:rPr lang="en-US" altLang="en-US" sz="2400" b="1" dirty="0" smtClean="0"/>
              <a:t>_ </a:t>
            </a:r>
            <a:r>
              <a:rPr lang="en-US" altLang="en-US" sz="2400" b="1" dirty="0"/>
              <a:t>. _ </a:t>
            </a:r>
            <a:r>
              <a:rPr lang="en-US" altLang="en-US" sz="2400" b="1" dirty="0" smtClean="0"/>
              <a:t>.   _ </a:t>
            </a:r>
            <a:r>
              <a:rPr lang="en-US" altLang="en-US" sz="2400" b="1" dirty="0"/>
              <a:t>_ . </a:t>
            </a:r>
            <a:r>
              <a:rPr lang="en-US" altLang="en-US" sz="2400" b="1" dirty="0" smtClean="0"/>
              <a:t>_      _ . .   .      _ .   _ _ _ . .   . . .   . _ . .</a:t>
            </a:r>
          </a:p>
          <a:p>
            <a:pPr marL="392113" lvl="1" indent="0">
              <a:buNone/>
            </a:pPr>
            <a:r>
              <a:rPr lang="en-US" altLang="en-US" sz="2400" b="1" dirty="0" smtClean="0"/>
              <a:t>C         Q            D      E      N    8            S      L</a:t>
            </a:r>
            <a:endParaRPr lang="en-US" altLang="en-US" sz="2400" b="1" dirty="0"/>
          </a:p>
          <a:p>
            <a:pPr marL="392113" lvl="1" indent="0">
              <a:buNone/>
            </a:pP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CW: The Morse Code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3" name="CWforSLAAR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15200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36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err="1" smtClean="0"/>
              <a:t>Baudot</a:t>
            </a:r>
            <a:r>
              <a:rPr lang="en-US" altLang="en-US" dirty="0" smtClean="0"/>
              <a:t> Code Character Set (54)</a:t>
            </a:r>
          </a:p>
          <a:p>
            <a:pPr lvl="1"/>
            <a:r>
              <a:rPr lang="en-US" altLang="en-US" dirty="0" smtClean="0"/>
              <a:t>Upper-case characters: A - Z</a:t>
            </a:r>
          </a:p>
          <a:p>
            <a:pPr lvl="1"/>
            <a:r>
              <a:rPr lang="en-US" altLang="en-US" dirty="0" smtClean="0"/>
              <a:t>Numbers: 0 - 9</a:t>
            </a:r>
          </a:p>
          <a:p>
            <a:pPr lvl="1"/>
            <a:r>
              <a:rPr lang="en-US" altLang="en-US" dirty="0" smtClean="0"/>
              <a:t>More punctuation:</a:t>
            </a:r>
          </a:p>
          <a:p>
            <a:pPr marL="914400" lvl="3" indent="0">
              <a:buNone/>
            </a:pPr>
            <a:r>
              <a:rPr lang="en-US" altLang="en-US" sz="2000" b="1" dirty="0" smtClean="0"/>
              <a:t>/ ,  .  ?  –  &amp;  #  !  ‘  “  (  )  :  ;  &lt;</a:t>
            </a:r>
            <a:r>
              <a:rPr lang="en-US" altLang="en-US" sz="2000" b="1" i="1" dirty="0" smtClean="0"/>
              <a:t>space&gt;  &lt;</a:t>
            </a:r>
            <a:r>
              <a:rPr lang="en-US" altLang="en-US" sz="2000" b="1" i="1" dirty="0" err="1" smtClean="0"/>
              <a:t>cr</a:t>
            </a:r>
            <a:r>
              <a:rPr lang="en-US" altLang="en-US" sz="2000" b="1" i="1" dirty="0" smtClean="0"/>
              <a:t>&gt;  &lt;lf&gt;  &lt;bell&gt;</a:t>
            </a:r>
          </a:p>
          <a:p>
            <a:pPr lvl="1"/>
            <a:r>
              <a:rPr lang="en-US" altLang="en-US" dirty="0" smtClean="0"/>
              <a:t>Control Characters:</a:t>
            </a:r>
          </a:p>
          <a:p>
            <a:pPr lvl="2"/>
            <a:r>
              <a:rPr lang="en-US" altLang="en-US" dirty="0" smtClean="0"/>
              <a:t>Shift-to-Letters, Shift-to-Figures</a:t>
            </a:r>
            <a:r>
              <a:rPr lang="en-US" altLang="en-US" sz="1800" dirty="0" smtClean="0"/>
              <a:t> (more on these later)</a:t>
            </a: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RTTY: The </a:t>
            </a:r>
            <a:r>
              <a:rPr lang="en-US" altLang="en-US" dirty="0" err="1" smtClean="0"/>
              <a:t>Baudot</a:t>
            </a:r>
            <a:r>
              <a:rPr lang="en-US" altLang="en-US" dirty="0" smtClean="0"/>
              <a:t> Code -1870 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198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err="1" smtClean="0"/>
              <a:t>Baudot</a:t>
            </a:r>
            <a:r>
              <a:rPr lang="en-US" altLang="en-US" dirty="0" smtClean="0"/>
              <a:t> Code Architecture</a:t>
            </a:r>
          </a:p>
          <a:p>
            <a:pPr lvl="1"/>
            <a:r>
              <a:rPr lang="en-US" altLang="en-US" dirty="0" smtClean="0"/>
              <a:t>Pseudo-synchronous transmission</a:t>
            </a:r>
          </a:p>
          <a:p>
            <a:pPr lvl="2"/>
            <a:r>
              <a:rPr lang="en-US" altLang="en-US" dirty="0" smtClean="0"/>
              <a:t>Requires prior agreement on speed</a:t>
            </a:r>
          </a:p>
          <a:p>
            <a:pPr lvl="3"/>
            <a:r>
              <a:rPr lang="en-US" altLang="en-US" dirty="0" smtClean="0"/>
              <a:t>All characters are 5 bits long</a:t>
            </a:r>
          </a:p>
          <a:p>
            <a:pPr lvl="3"/>
            <a:r>
              <a:rPr lang="en-US" altLang="en-US" dirty="0" smtClean="0"/>
              <a:t>All characters are preceded by a start bit (usually 1x)</a:t>
            </a:r>
          </a:p>
          <a:p>
            <a:pPr lvl="3"/>
            <a:r>
              <a:rPr lang="en-US" altLang="en-US" dirty="0" smtClean="0"/>
              <a:t>All characters are succeeded by a stop bit (usually 1.5x)</a:t>
            </a:r>
          </a:p>
          <a:p>
            <a:pPr lvl="3"/>
            <a:r>
              <a:rPr lang="en-US" altLang="en-US" dirty="0" smtClean="0"/>
              <a:t>Each character is precisely 7.5 bits long</a:t>
            </a:r>
            <a:endParaRPr lang="en-US" altLang="en-US" dirty="0"/>
          </a:p>
          <a:p>
            <a:pPr lvl="1"/>
            <a:r>
              <a:rPr lang="en-US" altLang="en-US" dirty="0" smtClean="0"/>
              <a:t>RTTY protocol has no error correction</a:t>
            </a:r>
          </a:p>
          <a:p>
            <a:pPr lvl="2"/>
            <a:r>
              <a:rPr lang="en-US" altLang="en-US" dirty="0" smtClean="0"/>
              <a:t>Many sources of reception errors</a:t>
            </a:r>
          </a:p>
          <a:p>
            <a:pPr lvl="3"/>
            <a:r>
              <a:rPr lang="en-US" altLang="en-US" dirty="0" smtClean="0"/>
              <a:t>QRM, QRN, fading, multi-path, tropospheric distortion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RTTY: The </a:t>
            </a:r>
            <a:r>
              <a:rPr lang="en-US" altLang="en-US" dirty="0" err="1" smtClean="0"/>
              <a:t>Baudot</a:t>
            </a:r>
            <a:r>
              <a:rPr lang="en-US" altLang="en-US" dirty="0" smtClean="0"/>
              <a:t> Code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278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err="1" smtClean="0">
                <a:solidFill>
                  <a:srgbClr val="FF0000"/>
                </a:solidFill>
              </a:rPr>
              <a:t>Baudot</a:t>
            </a:r>
            <a:r>
              <a:rPr lang="en-US" altLang="en-US" dirty="0" smtClean="0">
                <a:solidFill>
                  <a:srgbClr val="FF0000"/>
                </a:solidFill>
              </a:rPr>
              <a:t> Character Set (54) ????</a:t>
            </a:r>
          </a:p>
          <a:p>
            <a:r>
              <a:rPr lang="en-US" altLang="en-US" dirty="0" smtClean="0"/>
              <a:t>How do you get 54 characters from 5 bits?</a:t>
            </a:r>
          </a:p>
          <a:p>
            <a:pPr lvl="1"/>
            <a:r>
              <a:rPr lang="en-US" altLang="en-US" dirty="0" smtClean="0"/>
              <a:t>Maximum from 5 bits would be 31 characters</a:t>
            </a:r>
            <a:endParaRPr lang="en-US" altLang="en-US" dirty="0"/>
          </a:p>
          <a:p>
            <a:r>
              <a:rPr lang="en-US" altLang="en-US" dirty="0" smtClean="0"/>
              <a:t>Use Shift-Letters and Shift-Figures commands</a:t>
            </a:r>
          </a:p>
          <a:p>
            <a:pPr lvl="1"/>
            <a:r>
              <a:rPr lang="en-US" altLang="en-US" dirty="0" smtClean="0"/>
              <a:t>Letters =	A – Z and  &lt;space&gt;  &lt;</a:t>
            </a:r>
            <a:r>
              <a:rPr lang="en-US" altLang="en-US" dirty="0" err="1" smtClean="0"/>
              <a:t>cr</a:t>
            </a:r>
            <a:r>
              <a:rPr lang="en-US" altLang="en-US" dirty="0" smtClean="0"/>
              <a:t>&gt;  &lt;lf&gt;</a:t>
            </a:r>
          </a:p>
          <a:p>
            <a:pPr lvl="1"/>
            <a:r>
              <a:rPr lang="en-US" altLang="en-US" dirty="0" smtClean="0"/>
              <a:t>Figures =	0 – 9 and punctuation</a:t>
            </a:r>
          </a:p>
          <a:p>
            <a:pPr marL="630238" lvl="2" indent="0">
              <a:buNone/>
            </a:pPr>
            <a:r>
              <a:rPr lang="en-US" altLang="en-US" sz="2400" dirty="0" smtClean="0"/>
              <a:t>			plus &lt;space</a:t>
            </a:r>
            <a:r>
              <a:rPr lang="en-US" altLang="en-US" sz="2400" dirty="0"/>
              <a:t>&gt; </a:t>
            </a:r>
            <a:r>
              <a:rPr lang="en-US" altLang="en-US" sz="2400" dirty="0" smtClean="0"/>
              <a:t> &lt;</a:t>
            </a:r>
            <a:r>
              <a:rPr lang="en-US" altLang="en-US" sz="2400" dirty="0" err="1"/>
              <a:t>cr</a:t>
            </a:r>
            <a:r>
              <a:rPr lang="en-US" altLang="en-US" sz="2400" dirty="0"/>
              <a:t>&gt; </a:t>
            </a:r>
            <a:r>
              <a:rPr lang="en-US" altLang="en-US" sz="2400" dirty="0" smtClean="0"/>
              <a:t> &lt;lf&gt;  &lt;bell&gt;</a:t>
            </a:r>
            <a:endParaRPr lang="en-US" altLang="en-US" sz="2400" dirty="0"/>
          </a:p>
          <a:p>
            <a:pPr lvl="1"/>
            <a:endParaRPr lang="en-US" altLang="en-US" dirty="0"/>
          </a:p>
          <a:p>
            <a:pPr marL="392113" lvl="1" indent="0">
              <a:buNone/>
            </a:pPr>
            <a:r>
              <a:rPr lang="en-US" altLang="en-US" i="1" dirty="0" smtClean="0"/>
              <a:t>Strange expressions appear on your screen when the shift commands get garbled in transmission</a:t>
            </a:r>
            <a:endParaRPr lang="en-US" alt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RTTY: The </a:t>
            </a:r>
            <a:r>
              <a:rPr lang="en-US" altLang="en-US" dirty="0" err="1" smtClean="0"/>
              <a:t>Baudot</a:t>
            </a:r>
            <a:r>
              <a:rPr lang="en-US" altLang="en-US" dirty="0" smtClean="0"/>
              <a:t> Code 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88876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534400" cy="4525962"/>
          </a:xfrm>
        </p:spPr>
        <p:txBody>
          <a:bodyPr/>
          <a:lstStyle/>
          <a:p>
            <a:r>
              <a:rPr lang="en-US" altLang="en-US" dirty="0" smtClean="0"/>
              <a:t>RTTY = Frequency Shift with a Constant Carrier</a:t>
            </a:r>
          </a:p>
          <a:p>
            <a:pPr lvl="2"/>
            <a:r>
              <a:rPr lang="en-US" altLang="en-US" dirty="0" smtClean="0"/>
              <a:t>Unlike CW with its intermittent carrier</a:t>
            </a:r>
          </a:p>
          <a:p>
            <a:pPr lvl="1"/>
            <a:r>
              <a:rPr lang="en-US" altLang="en-US" dirty="0" smtClean="0"/>
              <a:t>Frequency shift on Ham Bands = 170 Hz</a:t>
            </a:r>
          </a:p>
          <a:p>
            <a:pPr lvl="2"/>
            <a:r>
              <a:rPr lang="en-US" altLang="en-US" dirty="0" smtClean="0"/>
              <a:t>	Defaults are Mark Hz = 2125, Space Hz = 2295</a:t>
            </a:r>
          </a:p>
          <a:p>
            <a:pPr lvl="1"/>
            <a:r>
              <a:rPr lang="en-US" altLang="en-US" dirty="0" smtClean="0"/>
              <a:t>Blank time between characters is filled with “</a:t>
            </a:r>
            <a:r>
              <a:rPr lang="en-US" altLang="en-US" i="1" dirty="0" smtClean="0"/>
              <a:t>diddles</a:t>
            </a:r>
            <a:r>
              <a:rPr lang="en-US" altLang="en-US" dirty="0" smtClean="0"/>
              <a:t>”</a:t>
            </a:r>
          </a:p>
          <a:p>
            <a:pPr lvl="2"/>
            <a:r>
              <a:rPr lang="en-US" altLang="en-US" dirty="0" smtClean="0"/>
              <a:t>Non-printing characters that maintain synchronization</a:t>
            </a:r>
          </a:p>
          <a:p>
            <a:pPr lvl="2"/>
            <a:r>
              <a:rPr lang="en-US" altLang="en-US" dirty="0" smtClean="0"/>
              <a:t>Results in 100% duty cycle during transmit</a:t>
            </a:r>
          </a:p>
          <a:p>
            <a:pPr marL="392113" lvl="1" indent="0">
              <a:buNone/>
            </a:pPr>
            <a:endParaRPr lang="en-US" altLang="en-US" dirty="0" smtClean="0"/>
          </a:p>
          <a:p>
            <a:pPr marL="392113" lvl="1" indent="0">
              <a:buNone/>
            </a:pPr>
            <a:endParaRPr lang="en-US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RTTY: The </a:t>
            </a:r>
            <a:r>
              <a:rPr lang="en-US" altLang="en-US" dirty="0" err="1" smtClean="0"/>
              <a:t>Baudot</a:t>
            </a:r>
            <a:r>
              <a:rPr lang="en-US" altLang="en-US" dirty="0" smtClean="0"/>
              <a:t> Code</a:t>
            </a:r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  <a:cs typeface="Arial" charset="0"/>
              </a:defRPr>
            </a:lvl9pPr>
          </a:lstStyle>
          <a:p>
            <a:fld id="{C4DE388E-CC66-4A62-87EE-2B9DC3393C4A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4716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EMDXA N1MMPlus 2014-10-10 V1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SEMDXA N1MMPlus 2014-10-10 V1</Template>
  <TotalTime>2550</TotalTime>
  <Words>1753</Words>
  <Application>Microsoft Office PowerPoint</Application>
  <PresentationFormat>Letter Paper (8.5x11 in)</PresentationFormat>
  <Paragraphs>345</Paragraphs>
  <Slides>35</Slides>
  <Notes>35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SEMDXA N1MMPlus 2014-10-10 V1</vt:lpstr>
      <vt:lpstr>Beginner’s Guide to RTTY Operation</vt:lpstr>
      <vt:lpstr>Beginner’s Guide to RTTY</vt:lpstr>
      <vt:lpstr>CW: The Morse Code - 1836</vt:lpstr>
      <vt:lpstr>CW: The Morse Code</vt:lpstr>
      <vt:lpstr>CW: The Morse Code</vt:lpstr>
      <vt:lpstr>RTTY: The Baudot Code -1870 </vt:lpstr>
      <vt:lpstr>RTTY: The Baudot Code</vt:lpstr>
      <vt:lpstr>RTTY: The Baudot Code </vt:lpstr>
      <vt:lpstr>RTTY: The Baudot Code</vt:lpstr>
      <vt:lpstr>RTTY: The Baudot Code</vt:lpstr>
      <vt:lpstr>Preparing to Operate RTTY</vt:lpstr>
      <vt:lpstr>Preparing to Operate RTTY</vt:lpstr>
      <vt:lpstr>Connecting the Components</vt:lpstr>
      <vt:lpstr>Connecting the Components</vt:lpstr>
      <vt:lpstr>Connecting the Components</vt:lpstr>
      <vt:lpstr>Connecting the Components</vt:lpstr>
      <vt:lpstr>Connecting the Components</vt:lpstr>
      <vt:lpstr>Connecting the Components</vt:lpstr>
      <vt:lpstr>Connecting the Components</vt:lpstr>
      <vt:lpstr>Connecting the Components</vt:lpstr>
      <vt:lpstr>Operating RTTY with MMTTY</vt:lpstr>
      <vt:lpstr>Operating RTTY with MMTTY</vt:lpstr>
      <vt:lpstr>Operating RTTY with MMTTY</vt:lpstr>
      <vt:lpstr>MMTTYLaunch.MP4</vt:lpstr>
      <vt:lpstr>Operating RTTY with MMTTY</vt:lpstr>
      <vt:lpstr>FirstRTTYrcv.mp4</vt:lpstr>
      <vt:lpstr>Operating RTTY with MMTTY</vt:lpstr>
      <vt:lpstr>Operating RTTY with MMTTY</vt:lpstr>
      <vt:lpstr>MyFirstQSO.mp4</vt:lpstr>
      <vt:lpstr>Operating RTTY with MMTTY</vt:lpstr>
      <vt:lpstr>Stuff to Avoid</vt:lpstr>
      <vt:lpstr>Stuff to Avoid</vt:lpstr>
      <vt:lpstr>Stuff to Avoid</vt:lpstr>
      <vt:lpstr>Beginner’s Guide to RTTY Operation</vt:lpstr>
      <vt:lpstr>K8UTn1mmSO2Vk1n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Introducing: N1MM  Logger  Plus</dc:title>
  <dc:creator>larry</dc:creator>
  <cp:lastModifiedBy>larry</cp:lastModifiedBy>
  <cp:revision>183</cp:revision>
  <dcterms:created xsi:type="dcterms:W3CDTF">2014-10-12T17:19:33Z</dcterms:created>
  <dcterms:modified xsi:type="dcterms:W3CDTF">2015-05-08T15:42:57Z</dcterms:modified>
</cp:coreProperties>
</file>